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sldIdLst>
    <p:sldId id="317" r:id="rId2"/>
    <p:sldId id="257" r:id="rId3"/>
    <p:sldId id="384" r:id="rId4"/>
    <p:sldId id="361" r:id="rId5"/>
    <p:sldId id="362" r:id="rId6"/>
    <p:sldId id="363" r:id="rId7"/>
    <p:sldId id="364" r:id="rId8"/>
    <p:sldId id="365" r:id="rId9"/>
    <p:sldId id="366" r:id="rId10"/>
    <p:sldId id="258" r:id="rId11"/>
    <p:sldId id="387" r:id="rId12"/>
    <p:sldId id="390" r:id="rId13"/>
    <p:sldId id="386" r:id="rId14"/>
    <p:sldId id="392" r:id="rId15"/>
    <p:sldId id="393" r:id="rId16"/>
    <p:sldId id="284" r:id="rId17"/>
    <p:sldId id="285" r:id="rId18"/>
    <p:sldId id="286" r:id="rId19"/>
    <p:sldId id="289" r:id="rId20"/>
    <p:sldId id="287" r:id="rId21"/>
    <p:sldId id="290" r:id="rId22"/>
    <p:sldId id="291" r:id="rId23"/>
    <p:sldId id="292" r:id="rId24"/>
    <p:sldId id="260" r:id="rId25"/>
    <p:sldId id="348" r:id="rId26"/>
    <p:sldId id="353" r:id="rId27"/>
    <p:sldId id="354" r:id="rId28"/>
    <p:sldId id="372" r:id="rId29"/>
    <p:sldId id="318" r:id="rId30"/>
    <p:sldId id="319" r:id="rId31"/>
    <p:sldId id="320" r:id="rId32"/>
    <p:sldId id="321" r:id="rId33"/>
    <p:sldId id="322" r:id="rId34"/>
    <p:sldId id="323" r:id="rId35"/>
    <p:sldId id="326" r:id="rId36"/>
    <p:sldId id="329" r:id="rId37"/>
    <p:sldId id="337" r:id="rId38"/>
    <p:sldId id="338" r:id="rId39"/>
    <p:sldId id="360" r:id="rId40"/>
    <p:sldId id="262" r:id="rId41"/>
    <p:sldId id="341" r:id="rId42"/>
    <p:sldId id="340" r:id="rId43"/>
    <p:sldId id="343" r:id="rId44"/>
    <p:sldId id="342" r:id="rId45"/>
    <p:sldId id="344" r:id="rId46"/>
    <p:sldId id="373" r:id="rId47"/>
    <p:sldId id="267" r:id="rId48"/>
    <p:sldId id="282" r:id="rId49"/>
    <p:sldId id="374" r:id="rId50"/>
    <p:sldId id="383" r:id="rId51"/>
    <p:sldId id="269" r:id="rId52"/>
    <p:sldId id="369" r:id="rId53"/>
    <p:sldId id="270" r:id="rId54"/>
    <p:sldId id="281" r:id="rId55"/>
    <p:sldId id="381" r:id="rId56"/>
    <p:sldId id="379" r:id="rId57"/>
    <p:sldId id="377" r:id="rId58"/>
    <p:sldId id="385" r:id="rId59"/>
    <p:sldId id="382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01/02/2018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19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22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817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49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915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872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921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828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154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04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83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133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178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553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321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087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029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698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217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055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491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276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661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445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474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325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385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335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820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4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494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763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6926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6952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3457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532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66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612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2603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928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5572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7423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8795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36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4349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13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026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327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342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28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942012" y="1654629"/>
            <a:ext cx="8456023" cy="45371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51268" y="1989727"/>
            <a:ext cx="443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L-System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1326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942012" y="1654629"/>
            <a:ext cx="8456023" cy="45371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51268" y="1989727"/>
            <a:ext cx="443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L-System</a:t>
            </a:r>
            <a:endParaRPr lang="fr-FR" sz="28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2151016" y="2760617"/>
            <a:ext cx="2516777" cy="315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2380679" y="3152503"/>
                <a:ext cx="2231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Un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fr-FR" sz="2000" dirty="0"/>
                  <a:t> </a:t>
                </a:r>
                <a:endParaRPr lang="fr-FR" sz="2000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79" y="3152503"/>
                <a:ext cx="2231624" cy="400110"/>
              </a:xfrm>
              <a:prstGeom prst="rect">
                <a:avLst/>
              </a:prstGeom>
              <a:blipFill>
                <a:blip r:embed="rId3"/>
                <a:stretch>
                  <a:fillRect l="-3005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43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942012" y="1654629"/>
            <a:ext cx="8456023" cy="45371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51268" y="1989727"/>
            <a:ext cx="443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L-System</a:t>
            </a:r>
            <a:endParaRPr lang="fr-FR" sz="28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2151016" y="2760617"/>
            <a:ext cx="2516777" cy="315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2380679" y="3152503"/>
                <a:ext cx="2231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Un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fr-FR" sz="2000" dirty="0"/>
                  <a:t> </a:t>
                </a:r>
                <a:endParaRPr lang="fr-FR" sz="2000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79" y="3152503"/>
                <a:ext cx="2231624" cy="400110"/>
              </a:xfrm>
              <a:prstGeom prst="rect">
                <a:avLst/>
              </a:prstGeom>
              <a:blipFill>
                <a:blip r:embed="rId3"/>
                <a:stretch>
                  <a:fillRect l="-3005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à coins arrondis 14"/>
          <p:cNvSpPr/>
          <p:nvPr/>
        </p:nvSpPr>
        <p:spPr>
          <a:xfrm>
            <a:off x="4897456" y="2760617"/>
            <a:ext cx="2516777" cy="315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5033552" y="3169921"/>
                <a:ext cx="22935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52" y="3169921"/>
                <a:ext cx="2293593" cy="400110"/>
              </a:xfrm>
              <a:prstGeom prst="rect">
                <a:avLst/>
              </a:prstGeom>
              <a:blipFill>
                <a:blip r:embed="rId4"/>
                <a:stretch>
                  <a:fillRect l="-2926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942012" y="1654629"/>
            <a:ext cx="8456023" cy="45371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51268" y="1989727"/>
            <a:ext cx="443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L-System</a:t>
            </a:r>
            <a:endParaRPr lang="fr-FR" sz="28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2151016" y="2760617"/>
            <a:ext cx="2516777" cy="315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2371970" y="4101739"/>
                <a:ext cx="2231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Un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fr-FR" sz="2000" dirty="0"/>
                  <a:t> </a:t>
                </a:r>
                <a:endParaRPr lang="fr-FR" sz="2000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970" y="4101739"/>
                <a:ext cx="2231624" cy="400110"/>
              </a:xfrm>
              <a:prstGeom prst="rect">
                <a:avLst/>
              </a:prstGeom>
              <a:blipFill>
                <a:blip r:embed="rId3"/>
                <a:stretch>
                  <a:fillRect l="-2732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à coins arrondis 14"/>
          <p:cNvSpPr/>
          <p:nvPr/>
        </p:nvSpPr>
        <p:spPr>
          <a:xfrm>
            <a:off x="4897456" y="2760617"/>
            <a:ext cx="2516777" cy="315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5033552" y="4084319"/>
                <a:ext cx="22935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52" y="4084319"/>
                <a:ext cx="2293593" cy="400110"/>
              </a:xfrm>
              <a:prstGeom prst="rect">
                <a:avLst/>
              </a:prstGeom>
              <a:blipFill>
                <a:blip r:embed="rId4"/>
                <a:stretch>
                  <a:fillRect l="-2926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à coins arrondis 9"/>
          <p:cNvSpPr/>
          <p:nvPr/>
        </p:nvSpPr>
        <p:spPr>
          <a:xfrm>
            <a:off x="7655841" y="2751908"/>
            <a:ext cx="2516777" cy="3152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916092" y="4093033"/>
            <a:ext cx="1924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Une Graine g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531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  <a:endParaRPr lang="fr-FR" sz="1200" dirty="0"/>
                </a:p>
              </p:txBody>
            </p:sp>
          </mc:Choice>
          <mc:Fallback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iriadna.com/desctopwalls/images/max/In-the-for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Complément théorique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2. Définition formelle d’un L-système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3. Interprétation turtle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4. Un  peu de botanique…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5. Impression 3D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6. Projets en cours, perspectives…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Desna puščica 2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ravokotnik 3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PoljeZBesedilom 4"/>
          <p:cNvSpPr txBox="1"/>
          <p:nvPr/>
        </p:nvSpPr>
        <p:spPr>
          <a:xfrm>
            <a:off x="6838122" y="3196425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4261899" y="3395207"/>
            <a:ext cx="1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φ </a:t>
            </a:r>
            <a:r>
              <a:rPr lang="fr-FR" baseline="30000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79556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Complément théorique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982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fractale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49" y="2213113"/>
            <a:ext cx="3245541" cy="377762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fr-FR" dirty="0"/>
              <a:t>A = {F;G;+;-}, </a:t>
            </a:r>
            <a:r>
              <a:rPr lang="fr-FR" dirty="0" smtClean="0"/>
              <a:t>graine </a:t>
            </a:r>
            <a:r>
              <a:rPr lang="fr-FR" dirty="0"/>
              <a:t>= </a:t>
            </a:r>
            <a:r>
              <a:rPr lang="fr-FR" dirty="0" smtClean="0"/>
              <a:t>F-G-G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(G) = GG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(+) = + et </a:t>
            </a:r>
            <a:r>
              <a:rPr lang="el-GR" dirty="0"/>
              <a:t>φ</a:t>
            </a:r>
            <a:r>
              <a:rPr lang="fr-FR" dirty="0" smtClean="0"/>
              <a:t>(-)=-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ou G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+ : tourner de 120° 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: tourner de 120° vers la droite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Qu’est-ce qu’un alphabet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blipFill>
                <a:blip r:embed="rId3"/>
                <a:stretch>
                  <a:fillRect r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102" cy="371970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02" y="2318380"/>
            <a:ext cx="6591897" cy="45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{X,F,+,-,[,]}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</a:t>
            </a:r>
            <a:r>
              <a:rPr lang="fr-FR" dirty="0" smtClean="0">
                <a:solidFill>
                  <a:srgbClr val="0070C0"/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 : </a:t>
            </a:r>
            <a:r>
              <a:rPr lang="fr-FR" dirty="0">
                <a:solidFill>
                  <a:srgbClr val="0070C0"/>
                </a:solidFill>
              </a:rPr>
              <a:t>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</a:t>
            </a:r>
            <a:r>
              <a:rPr lang="fr-FR" dirty="0" smtClean="0">
                <a:solidFill>
                  <a:srgbClr val="0070C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] : retourner à la dernière position sauvegardée</a:t>
            </a:r>
            <a:endParaRPr lang="fr-FR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Extension des L-systèmes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7256" y="57660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Qu’est-ce qu’un mot ?</a:t>
            </a:r>
            <a:endParaRPr lang="fr-F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2400" dirty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mot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′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alphabet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est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fini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par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une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suite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’é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l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ments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de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blipFill>
                <a:blip r:embed="rId3"/>
                <a:stretch>
                  <a:fillRect l="-236" r="-2656" b="-19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Par exemple avec l’alphabet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 smtClean="0"/>
                  <a:t> : '</a:t>
                </a:r>
                <a:r>
                  <a:rPr lang="fr-FR" sz="2400" dirty="0" err="1" smtClean="0"/>
                  <a:t>ababbba</a:t>
                </a:r>
                <a:r>
                  <a:rPr lang="fr-FR" sz="2400" dirty="0" smtClean="0"/>
                  <a:t>' est un mot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2400" dirty="0" smtClean="0"/>
                  <a:t>alors que 'abc' ne l'est pas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blipFill>
                <a:blip r:embed="rId4"/>
                <a:stretch>
                  <a:fillRect t="-5839" r="-268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On définit un 'mot vide' noté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010298" y="446086"/>
            <a:ext cx="8911687" cy="1280890"/>
          </a:xfrm>
        </p:spPr>
        <p:txBody>
          <a:bodyPr/>
          <a:lstStyle/>
          <a:p>
            <a:r>
              <a:rPr lang="fr-FR" dirty="0" smtClean="0"/>
              <a:t>L-systèmes en 3D</a:t>
            </a:r>
            <a:endParaRPr lang="fr-FR" dirty="0"/>
          </a:p>
        </p:txBody>
      </p:sp>
      <p:pic>
        <p:nvPicPr>
          <p:cNvPr id="1026" name="Picture 2" descr="https://thumbs.dreamstime.com/z/arbre-de-chne-de-vecteur-237785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4"/>
          <a:stretch/>
        </p:blipFill>
        <p:spPr bwMode="auto">
          <a:xfrm>
            <a:off x="174929" y="2216816"/>
            <a:ext cx="4834473" cy="369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Raven puščični povezovalnik 3"/>
          <p:cNvCxnSpPr>
            <a:stCxn id="1026" idx="3"/>
          </p:cNvCxnSpPr>
          <p:nvPr/>
        </p:nvCxnSpPr>
        <p:spPr>
          <a:xfrm>
            <a:off x="5009402" y="4066294"/>
            <a:ext cx="2146772" cy="4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uščica gor 4"/>
          <p:cNvSpPr/>
          <p:nvPr/>
        </p:nvSpPr>
        <p:spPr>
          <a:xfrm rot="5400000">
            <a:off x="5291673" y="2762320"/>
            <a:ext cx="2011600" cy="2576141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http://www.bonsaitreegardener.net/wp-content/uploads/2015/04/tropical-bonsai-tre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43" y="1247077"/>
            <a:ext cx="4666284" cy="56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lafermetropicale.com/wordpress/wp-content/uploads/2015/07/La-Ferme-Tropicale-Les-Tortues-terrestres-Testudo-hermann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2436" y="2229107"/>
            <a:ext cx="5606157" cy="38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la turtle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6472883" y="1659373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Z</a:t>
            </a:r>
          </a:p>
        </p:txBody>
      </p:sp>
      <p:sp>
        <p:nvSpPr>
          <p:cNvPr id="25" name="PoljeZBesedilom 24"/>
          <p:cNvSpPr txBox="1"/>
          <p:nvPr/>
        </p:nvSpPr>
        <p:spPr>
          <a:xfrm>
            <a:off x="6370590" y="1582182"/>
            <a:ext cx="466278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Z</a:t>
            </a:r>
            <a:endParaRPr lang="fr-FR" sz="2800" dirty="0">
              <a:solidFill>
                <a:schemeClr val="bg1"/>
              </a:solidFill>
            </a:endParaRPr>
          </a:p>
        </p:txBody>
      </p:sp>
      <p:grpSp>
        <p:nvGrpSpPr>
          <p:cNvPr id="44" name="Skupina 43"/>
          <p:cNvGrpSpPr/>
          <p:nvPr/>
        </p:nvGrpSpPr>
        <p:grpSpPr>
          <a:xfrm>
            <a:off x="5885765" y="1772156"/>
            <a:ext cx="693060" cy="2126037"/>
            <a:chOff x="5885765" y="1772156"/>
            <a:chExt cx="693060" cy="2126037"/>
          </a:xfrm>
        </p:grpSpPr>
        <p:cxnSp>
          <p:nvCxnSpPr>
            <p:cNvPr id="37" name="Raven povezovalnik 36"/>
            <p:cNvCxnSpPr/>
            <p:nvPr/>
          </p:nvCxnSpPr>
          <p:spPr>
            <a:xfrm flipV="1">
              <a:off x="6255143" y="2629912"/>
              <a:ext cx="0" cy="126828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Navzgor ukrivljena puščica 31"/>
            <p:cNvSpPr/>
            <p:nvPr/>
          </p:nvSpPr>
          <p:spPr>
            <a:xfrm rot="5400000">
              <a:off x="5787678" y="2327193"/>
              <a:ext cx="889233" cy="693060"/>
            </a:xfrm>
            <a:prstGeom prst="curvedUpArrow">
              <a:avLst>
                <a:gd name="adj1" fmla="val 27271"/>
                <a:gd name="adj2" fmla="val 46303"/>
                <a:gd name="adj3" fmla="val 448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" name="Raven puščični povezovalnik 4"/>
            <p:cNvCxnSpPr/>
            <p:nvPr/>
          </p:nvCxnSpPr>
          <p:spPr>
            <a:xfrm flipV="1">
              <a:off x="6255143" y="1772156"/>
              <a:ext cx="0" cy="85775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e 2"/>
          <p:cNvGrpSpPr/>
          <p:nvPr/>
        </p:nvGrpSpPr>
        <p:grpSpPr>
          <a:xfrm rot="2283458">
            <a:off x="6319396" y="3372942"/>
            <a:ext cx="2148413" cy="872253"/>
            <a:chOff x="6023322" y="2437192"/>
            <a:chExt cx="2464006" cy="1086090"/>
          </a:xfrm>
        </p:grpSpPr>
        <p:sp>
          <p:nvSpPr>
            <p:cNvPr id="26" name="PoljeZBesedilom 25"/>
            <p:cNvSpPr txBox="1"/>
            <p:nvPr/>
          </p:nvSpPr>
          <p:spPr>
            <a:xfrm>
              <a:off x="8021050" y="2437192"/>
              <a:ext cx="466278" cy="5232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FR" sz="2800" dirty="0" smtClean="0">
                  <a:solidFill>
                    <a:schemeClr val="bg1"/>
                  </a:solidFill>
                </a:rPr>
                <a:t>X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47" name="Skupina 46"/>
            <p:cNvGrpSpPr/>
            <p:nvPr/>
          </p:nvGrpSpPr>
          <p:grpSpPr>
            <a:xfrm rot="2974450">
              <a:off x="6739811" y="2113733"/>
              <a:ext cx="693060" cy="2126037"/>
              <a:chOff x="5885765" y="1772156"/>
              <a:chExt cx="693060" cy="2126037"/>
            </a:xfrm>
          </p:grpSpPr>
          <p:cxnSp>
            <p:nvCxnSpPr>
              <p:cNvPr id="48" name="Raven povezovalnik 47"/>
              <p:cNvCxnSpPr/>
              <p:nvPr/>
            </p:nvCxnSpPr>
            <p:spPr>
              <a:xfrm flipV="1">
                <a:off x="6255143" y="2629912"/>
                <a:ext cx="0" cy="1268281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Navzgor ukrivljena puščica 48"/>
              <p:cNvSpPr/>
              <p:nvPr/>
            </p:nvSpPr>
            <p:spPr>
              <a:xfrm rot="5400000">
                <a:off x="5787678" y="2327193"/>
                <a:ext cx="889233" cy="693060"/>
              </a:xfrm>
              <a:prstGeom prst="curvedUpArrow">
                <a:avLst>
                  <a:gd name="adj1" fmla="val 27271"/>
                  <a:gd name="adj2" fmla="val 46303"/>
                  <a:gd name="adj3" fmla="val 4481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0" name="Raven puščični povezovalnik 49"/>
              <p:cNvCxnSpPr/>
              <p:nvPr/>
            </p:nvCxnSpPr>
            <p:spPr>
              <a:xfrm flipV="1">
                <a:off x="6255143" y="1772156"/>
                <a:ext cx="0" cy="857756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e 3"/>
          <p:cNvGrpSpPr/>
          <p:nvPr/>
        </p:nvGrpSpPr>
        <p:grpSpPr>
          <a:xfrm rot="20201477">
            <a:off x="4171710" y="4012944"/>
            <a:ext cx="2249411" cy="1086835"/>
            <a:chOff x="3960065" y="3534980"/>
            <a:chExt cx="2249411" cy="1086835"/>
          </a:xfrm>
        </p:grpSpPr>
        <p:sp>
          <p:nvSpPr>
            <p:cNvPr id="23" name="PoljeZBesedilom 22"/>
            <p:cNvSpPr txBox="1"/>
            <p:nvPr/>
          </p:nvSpPr>
          <p:spPr>
            <a:xfrm>
              <a:off x="3960065" y="4098595"/>
              <a:ext cx="466278" cy="5232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FR" sz="2800" dirty="0" smtClean="0">
                  <a:solidFill>
                    <a:schemeClr val="bg1"/>
                  </a:solidFill>
                </a:rPr>
                <a:t>Y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Skupina 50"/>
            <p:cNvGrpSpPr/>
            <p:nvPr/>
          </p:nvGrpSpPr>
          <p:grpSpPr>
            <a:xfrm rot="16200000">
              <a:off x="4799928" y="2818491"/>
              <a:ext cx="693060" cy="2126037"/>
              <a:chOff x="5885765" y="1772156"/>
              <a:chExt cx="693060" cy="2126037"/>
            </a:xfrm>
          </p:grpSpPr>
          <p:cxnSp>
            <p:nvCxnSpPr>
              <p:cNvPr id="52" name="Raven povezovalnik 51"/>
              <p:cNvCxnSpPr/>
              <p:nvPr/>
            </p:nvCxnSpPr>
            <p:spPr>
              <a:xfrm flipV="1">
                <a:off x="6255143" y="2629912"/>
                <a:ext cx="0" cy="1268281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Navzgor ukrivljena puščica 52"/>
              <p:cNvSpPr/>
              <p:nvPr/>
            </p:nvSpPr>
            <p:spPr>
              <a:xfrm rot="5400000">
                <a:off x="5787678" y="2327193"/>
                <a:ext cx="889233" cy="693060"/>
              </a:xfrm>
              <a:prstGeom prst="curvedUpArrow">
                <a:avLst>
                  <a:gd name="adj1" fmla="val 27271"/>
                  <a:gd name="adj2" fmla="val 46303"/>
                  <a:gd name="adj3" fmla="val 4481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Raven puščični povezovalnik 53"/>
              <p:cNvCxnSpPr/>
              <p:nvPr/>
            </p:nvCxnSpPr>
            <p:spPr>
              <a:xfrm flipV="1">
                <a:off x="6255143" y="1772156"/>
                <a:ext cx="0" cy="857756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37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8" y="555473"/>
            <a:ext cx="3337060" cy="876583"/>
          </a:xfrm>
          <a:prstGeom prst="rect">
            <a:avLst/>
          </a:prstGeom>
        </p:spPr>
      </p:pic>
      <p:pic>
        <p:nvPicPr>
          <p:cNvPr id="5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0" y="2907438"/>
            <a:ext cx="6469562" cy="3511118"/>
          </a:xfrm>
        </p:spPr>
      </p:pic>
      <p:pic>
        <p:nvPicPr>
          <p:cNvPr id="2050" name="Picture 2" descr="https://cdn.discordapp.com/attachments/401833754823229440/405397922352726016/FORETDECLOD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2467993"/>
            <a:ext cx="7624418" cy="43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en cours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7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adaptation à l'environnement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082835" y="1352323"/>
            <a:ext cx="8707084" cy="4938277"/>
            <a:chOff x="1560321" y="1352323"/>
            <a:chExt cx="8707084" cy="493827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/>
            <a:srcRect l="49001" t="36211" r="1363" b="34311"/>
            <a:stretch/>
          </p:blipFill>
          <p:spPr>
            <a:xfrm>
              <a:off x="1560321" y="4029179"/>
              <a:ext cx="3030582" cy="222939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4"/>
            <a:srcRect b="66364"/>
            <a:stretch/>
          </p:blipFill>
          <p:spPr>
            <a:xfrm>
              <a:off x="1560321" y="1352323"/>
              <a:ext cx="5901439" cy="243000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5"/>
            <a:srcRect t="46913" r="2606"/>
            <a:stretch/>
          </p:blipFill>
          <p:spPr>
            <a:xfrm>
              <a:off x="4511040" y="3782327"/>
              <a:ext cx="5747657" cy="250827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6"/>
            <a:srcRect r="51180"/>
            <a:stretch/>
          </p:blipFill>
          <p:spPr>
            <a:xfrm>
              <a:off x="7386354" y="1352323"/>
              <a:ext cx="2881051" cy="22313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60321" y="3782327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9268" y="3583652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427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mutations de L système</a:t>
            </a:r>
            <a:endParaRPr lang="fr-FR" dirty="0"/>
          </a:p>
        </p:txBody>
      </p:sp>
      <p:sp>
        <p:nvSpPr>
          <p:cNvPr id="5" name="Pravokotnik 4"/>
          <p:cNvSpPr/>
          <p:nvPr/>
        </p:nvSpPr>
        <p:spPr>
          <a:xfrm>
            <a:off x="2780155" y="2875924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L-système parent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8" name="Pravokotnik 7"/>
          <p:cNvSpPr/>
          <p:nvPr/>
        </p:nvSpPr>
        <p:spPr>
          <a:xfrm>
            <a:off x="2932555" y="4933985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Duplication et mutation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9" name="Pravokotnik 8"/>
          <p:cNvSpPr/>
          <p:nvPr/>
        </p:nvSpPr>
        <p:spPr>
          <a:xfrm>
            <a:off x="1088361" y="1640546"/>
            <a:ext cx="2233518" cy="85079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Départ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12" name="Kolenski povezovalnik 11"/>
          <p:cNvCxnSpPr>
            <a:endCxn id="5" idx="1"/>
          </p:cNvCxnSpPr>
          <p:nvPr/>
        </p:nvCxnSpPr>
        <p:spPr>
          <a:xfrm rot="16200000" flipH="1">
            <a:off x="2022746" y="2543910"/>
            <a:ext cx="939782" cy="575035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Kolenski povezovalnik 14"/>
          <p:cNvCxnSpPr>
            <a:endCxn id="8" idx="0"/>
          </p:cNvCxnSpPr>
          <p:nvPr/>
        </p:nvCxnSpPr>
        <p:spPr>
          <a:xfrm rot="5400000">
            <a:off x="3445681" y="4330349"/>
            <a:ext cx="1207269" cy="2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Kolenski povezovalnik 18"/>
          <p:cNvCxnSpPr>
            <a:stCxn id="8" idx="3"/>
            <a:endCxn id="7" idx="1"/>
          </p:cNvCxnSpPr>
          <p:nvPr/>
        </p:nvCxnSpPr>
        <p:spPr>
          <a:xfrm flipV="1">
            <a:off x="5166073" y="5206980"/>
            <a:ext cx="1447936" cy="152400"/>
          </a:xfrm>
          <a:prstGeom prst="bentConnector3">
            <a:avLst>
              <a:gd name="adj1" fmla="val 8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avokotnik 6"/>
          <p:cNvSpPr/>
          <p:nvPr/>
        </p:nvSpPr>
        <p:spPr>
          <a:xfrm>
            <a:off x="6614009" y="4781585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Etude du phénotype (caractéristiques)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4" name="Kolenski povezovalnik 23"/>
          <p:cNvCxnSpPr>
            <a:stCxn id="7" idx="3"/>
            <a:endCxn id="6" idx="3"/>
          </p:cNvCxnSpPr>
          <p:nvPr/>
        </p:nvCxnSpPr>
        <p:spPr>
          <a:xfrm flipV="1">
            <a:off x="8847527" y="3301319"/>
            <a:ext cx="12700" cy="1905661"/>
          </a:xfrm>
          <a:prstGeom prst="bentConnector3">
            <a:avLst>
              <a:gd name="adj1" fmla="val 7685213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Kolenski povezovalnik 28"/>
          <p:cNvCxnSpPr>
            <a:stCxn id="6" idx="1"/>
          </p:cNvCxnSpPr>
          <p:nvPr/>
        </p:nvCxnSpPr>
        <p:spPr>
          <a:xfrm rot="10800000">
            <a:off x="5013675" y="3301319"/>
            <a:ext cx="1600335" cy="12700"/>
          </a:xfrm>
          <a:prstGeom prst="bentConnector3">
            <a:avLst>
              <a:gd name="adj1" fmla="val 1308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ravokotnik 5"/>
          <p:cNvSpPr/>
          <p:nvPr/>
        </p:nvSpPr>
        <p:spPr>
          <a:xfrm>
            <a:off x="6614009" y="2875924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Sélection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et perspectives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28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d’espèces disparues grâce à leurs fossile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433"/>
            <a:ext cx="4606629" cy="260156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1966" cy="425643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04" y="2526292"/>
            <a:ext cx="5152996" cy="4331708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2878372" y="3108960"/>
            <a:ext cx="407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Rhynia gwynnevaughanii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1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0155" y="695362"/>
            <a:ext cx="8911687" cy="1280890"/>
          </a:xfrm>
        </p:spPr>
        <p:txBody>
          <a:bodyPr/>
          <a:lstStyle/>
          <a:p>
            <a:pPr algn="ctr"/>
            <a:r>
              <a:rPr lang="fr-FR" dirty="0"/>
              <a:t>Qu’est-ce qu’un </a:t>
            </a:r>
            <a:r>
              <a:rPr lang="fr-FR" dirty="0" smtClean="0"/>
              <a:t>langage </a:t>
            </a:r>
            <a:r>
              <a:rPr lang="fr-F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2800" dirty="0" smtClean="0"/>
                  <a:t>Un langage défini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est alors un sous ensemble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2800" dirty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800" dirty="0" smtClean="0"/>
                  <a:t> avec</a:t>
                </a:r>
                <a14:m>
                  <m:oMath xmlns:m="http://schemas.openxmlformats.org/officeDocument/2006/math">
                    <m:r>
                      <a:rPr lang="fr-FR" sz="280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blipFill>
                <a:blip r:embed="rId3"/>
                <a:stretch>
                  <a:fillRect l="-1486" t="-12766" r="-2885" b="-248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529108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Qu’est-ce que la concaténation 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2557374" y="2273731"/>
                <a:ext cx="7785463" cy="2892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définit la </a:t>
                </a:r>
                <a:r>
                  <a:rPr lang="fr-FR" sz="2000" dirty="0" smtClean="0"/>
                  <a:t>concaténation </a:t>
                </a:r>
                <a:r>
                  <a:rPr lang="fr-FR" sz="2000" dirty="0" smtClean="0"/>
                  <a:t>' . '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tel que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 smtClean="0"/>
              </a:p>
              <a:p>
                <a:pPr algn="ctr"/>
                <a:r>
                  <a:rPr lang="fr-FR" sz="2000" dirty="0" smtClean="0"/>
                  <a:t>Et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000" dirty="0" smtClean="0"/>
              </a:p>
              <a:p>
                <a:endParaRPr lang="fr-FR" sz="2000" dirty="0"/>
              </a:p>
              <a:p>
                <a:pPr algn="ctr"/>
                <a:r>
                  <a:rPr lang="fr-FR" sz="2000" dirty="0" smtClean="0">
                    <a:ea typeface="Cambria Math" panose="02040503050406030204" pitchFamily="18" charset="0"/>
                  </a:rPr>
                  <a:t>' . ' est une loi interne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74" y="2273731"/>
                <a:ext cx="7785463" cy="2892202"/>
              </a:xfrm>
              <a:prstGeom prst="rect">
                <a:avLst/>
              </a:prstGeom>
              <a:blipFill>
                <a:blip r:embed="rId3"/>
                <a:stretch>
                  <a:fillRect t="-1266" b="-29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7306" y="386603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Qu’est-ce qu’un morphisme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dispose de deux structures algébriques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,+,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,∗,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 smtClean="0"/>
                  <a:t> est une application de A dans B </a:t>
                </a:r>
                <a:r>
                  <a:rPr lang="fr-FR" sz="2000" dirty="0" err="1" smtClean="0"/>
                  <a:t>tq</a:t>
                </a:r>
                <a:r>
                  <a:rPr lang="fr-FR" sz="2000" dirty="0" smtClean="0"/>
                  <a:t> :</a:t>
                </a:r>
              </a:p>
              <a:p>
                <a:pPr algn="ctr"/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blipFill>
                <a:blip r:embed="rId3"/>
                <a:stretch>
                  <a:fillRect t="-1355" b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1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624110"/>
            <a:ext cx="9510349" cy="1280890"/>
          </a:xfrm>
        </p:spPr>
        <p:txBody>
          <a:bodyPr/>
          <a:lstStyle/>
          <a:p>
            <a:pPr algn="ctr"/>
            <a:r>
              <a:rPr lang="fr-FR" dirty="0" smtClean="0"/>
              <a:t>Un exemple de morphisme de Langage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2000" dirty="0" smtClean="0"/>
                  <a:t>On définit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par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Alors par exemple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𝑡𝑖𝑝𝑒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𝑝𝑒𝑡𝑖𝑡𝑒</m:t>
                    </m:r>
                  </m:oMath>
                </a14:m>
                <a:endParaRPr lang="fr-FR" sz="2000" dirty="0"/>
              </a:p>
              <a:p>
                <a:pPr algn="ctr"/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blipFill>
                <a:blip r:embed="rId3"/>
                <a:stretch>
                  <a:fillRect t="-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17393</TotalTime>
  <Words>975</Words>
  <Application>Microsoft Office PowerPoint</Application>
  <PresentationFormat>Grand écran</PresentationFormat>
  <Paragraphs>387</Paragraphs>
  <Slides>59</Slides>
  <Notes>59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Complément théorique</vt:lpstr>
      <vt:lpstr>Qu’est-ce qu’un alphabet ?</vt:lpstr>
      <vt:lpstr>Qu’est-ce qu’un mot ?</vt:lpstr>
      <vt:lpstr>Qu’est-ce qu’un langage ?</vt:lpstr>
      <vt:lpstr>Qu’est-ce que la concaténation ?</vt:lpstr>
      <vt:lpstr>Qu’est-ce qu’un morphisme ?</vt:lpstr>
      <vt:lpstr>Un exemple de morphisme de Langage</vt:lpstr>
      <vt:lpstr>Présentation formelle</vt:lpstr>
      <vt:lpstr>Présentation formelle</vt:lpstr>
      <vt:lpstr>Présentation formelle</vt:lpstr>
      <vt:lpstr>Présentation formelle</vt:lpstr>
      <vt:lpstr>Présentation formelle</vt:lpstr>
      <vt:lpstr>Présentation formelle</vt:lpstr>
      <vt:lpstr>Un exemple de L-système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Intérprétation via ‘turtle’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Interprétation fractale</vt:lpstr>
      <vt:lpstr>Le rapport avec les arbres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Exemple d’arbre en 2D obtenu</vt:lpstr>
      <vt:lpstr>Extension des L-systèmes</vt:lpstr>
      <vt:lpstr>Un exemple de L-système stochastique</vt:lpstr>
      <vt:lpstr>Présentation PowerPoint</vt:lpstr>
      <vt:lpstr>L-systèmes en 3D</vt:lpstr>
      <vt:lpstr>Extension de la turtle</vt:lpstr>
      <vt:lpstr>Utilisation de</vt:lpstr>
      <vt:lpstr>Des essais d’impression 3D</vt:lpstr>
      <vt:lpstr>Projet en cours</vt:lpstr>
      <vt:lpstr>Une adaptation à l'environnement</vt:lpstr>
      <vt:lpstr>Des mutations de L système</vt:lpstr>
      <vt:lpstr>Conclusion et perspectives</vt:lpstr>
      <vt:lpstr>Modélisation d’espèces disparues grâce à leurs fossile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alex coudray</cp:lastModifiedBy>
  <cp:revision>62</cp:revision>
  <dcterms:created xsi:type="dcterms:W3CDTF">2018-01-14T10:57:57Z</dcterms:created>
  <dcterms:modified xsi:type="dcterms:W3CDTF">2018-02-01T12:12:17Z</dcterms:modified>
</cp:coreProperties>
</file>